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6" r:id="rId2"/>
    <p:sldId id="284" r:id="rId3"/>
    <p:sldId id="289" r:id="rId4"/>
    <p:sldId id="287" r:id="rId5"/>
    <p:sldId id="262" r:id="rId6"/>
    <p:sldId id="266" r:id="rId7"/>
    <p:sldId id="297" r:id="rId8"/>
    <p:sldId id="263" r:id="rId9"/>
    <p:sldId id="290" r:id="rId10"/>
    <p:sldId id="264" r:id="rId11"/>
    <p:sldId id="265" r:id="rId12"/>
    <p:sldId id="293" r:id="rId13"/>
    <p:sldId id="295" r:id="rId14"/>
    <p:sldId id="292" r:id="rId15"/>
    <p:sldId id="298" r:id="rId16"/>
    <p:sldId id="296" r:id="rId17"/>
  </p:sldIdLst>
  <p:sldSz cx="9144000" cy="6858000" type="screen4x3"/>
  <p:notesSz cx="6667500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1426AC"/>
    <a:srgbClr val="399C34"/>
    <a:srgbClr val="DBF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инвестиций в основной капитал, млр. руб.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41.1</c:v>
                </c:pt>
                <c:pt idx="1">
                  <c:v>39.300000000000011</c:v>
                </c:pt>
                <c:pt idx="2" formatCode="0.0">
                  <c:v>74</c:v>
                </c:pt>
                <c:pt idx="3">
                  <c:v>79.400000000000006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294208"/>
        <c:axId val="33295744"/>
      </c:barChart>
      <c:lineChart>
        <c:grouping val="stack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индекс физического объема, % к предыдущему году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06924230641041E-2"/>
                  <c:y val="-2.156163997494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255142947079945E-2"/>
                  <c:y val="-3.5037664959279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023080768803609E-2"/>
                  <c:y val="-2.1561639974940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023080768803609E-2"/>
                  <c:y val="-1.8866434978073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101</c:v>
                </c:pt>
                <c:pt idx="1">
                  <c:v>89.1</c:v>
                </c:pt>
                <c:pt idx="2">
                  <c:v>176.5</c:v>
                </c:pt>
                <c:pt idx="3">
                  <c:v>101.2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302784"/>
        <c:axId val="33301248"/>
      </c:lineChart>
      <c:catAx>
        <c:axId val="3329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95744"/>
        <c:crosses val="autoZero"/>
        <c:auto val="1"/>
        <c:lblAlgn val="ctr"/>
        <c:lblOffset val="100"/>
        <c:noMultiLvlLbl val="0"/>
      </c:catAx>
      <c:valAx>
        <c:axId val="33295744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94208"/>
        <c:crosses val="autoZero"/>
        <c:crossBetween val="between"/>
      </c:valAx>
      <c:valAx>
        <c:axId val="33301248"/>
        <c:scaling>
          <c:orientation val="minMax"/>
          <c:max val="500"/>
          <c:min val="-300"/>
        </c:scaling>
        <c:delete val="0"/>
        <c:axPos val="r"/>
        <c:numFmt formatCode="General" sourceLinked="1"/>
        <c:majorTickMark val="out"/>
        <c:minorTickMark val="none"/>
        <c:tickLblPos val="none"/>
        <c:crossAx val="33302784"/>
        <c:crosses val="max"/>
        <c:crossBetween val="between"/>
      </c:valAx>
      <c:catAx>
        <c:axId val="33302784"/>
        <c:scaling>
          <c:orientation val="minMax"/>
        </c:scaling>
        <c:delete val="1"/>
        <c:axPos val="b"/>
        <c:majorTickMark val="out"/>
        <c:minorTickMark val="none"/>
        <c:tickLblPos val="none"/>
        <c:crossAx val="33301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707" y="0"/>
            <a:ext cx="2889250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319D2-A112-48A9-AB2F-661AD3B78733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250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707" y="9430091"/>
            <a:ext cx="2889250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0A3B9-60A0-46C2-BACC-5CBA791FCF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55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707" y="0"/>
            <a:ext cx="2889250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560A6-0042-457C-A9FB-A804550AFD0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5907"/>
            <a:ext cx="533400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25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707" y="9430091"/>
            <a:ext cx="288925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D11F8-28F1-404E-92C4-0491142F2D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7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5B2B62-A1AE-4DC4-9691-9E7C3D62252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39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888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171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37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5B2B62-A1AE-4DC4-9691-9E7C3D62252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120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504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5B2B62-A1AE-4DC4-9691-9E7C3D62252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738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62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4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37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225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411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A671-166F-46D4-A204-237831DC7615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6938-A046-49EE-B20B-A4E8A588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A671-166F-46D4-A204-237831DC7615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6938-A046-49EE-B20B-A4E8A588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A671-166F-46D4-A204-237831DC7615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6938-A046-49EE-B20B-A4E8A588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A671-166F-46D4-A204-237831DC7615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6938-A046-49EE-B20B-A4E8A588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A671-166F-46D4-A204-237831DC7615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6938-A046-49EE-B20B-A4E8A588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A671-166F-46D4-A204-237831DC7615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6938-A046-49EE-B20B-A4E8A588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A671-166F-46D4-A204-237831DC7615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6938-A046-49EE-B20B-A4E8A588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A671-166F-46D4-A204-237831DC7615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6938-A046-49EE-B20B-A4E8A588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A671-166F-46D4-A204-237831DC7615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6938-A046-49EE-B20B-A4E8A588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A671-166F-46D4-A204-237831DC7615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6938-A046-49EE-B20B-A4E8A588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A671-166F-46D4-A204-237831DC7615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6938-A046-49EE-B20B-A4E8A588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6A671-166F-46D4-A204-237831DC7615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86938-A046-49EE-B20B-A4E8A588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image" Target="../media/image10.jpeg"/><Relationship Id="rId5" Type="http://schemas.openxmlformats.org/officeDocument/2006/relationships/image" Target="../media/image4.wmf"/><Relationship Id="rId10" Type="http://schemas.openxmlformats.org/officeDocument/2006/relationships/image" Target="../media/image9.png"/><Relationship Id="rId4" Type="http://schemas.openxmlformats.org/officeDocument/2006/relationships/image" Target="../media/image3.wmf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mrn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TextBox 6"/>
          <p:cNvSpPr txBox="1">
            <a:spLocks noChangeArrowheads="1"/>
          </p:cNvSpPr>
          <p:nvPr/>
        </p:nvSpPr>
        <p:spPr bwMode="auto">
          <a:xfrm>
            <a:off x="611188" y="692150"/>
            <a:ext cx="8532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с.п. 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Шапша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д.Шапша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с.Зенково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Базьяны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д.Ярки)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0"/>
          <p:cNvGrpSpPr/>
          <p:nvPr/>
        </p:nvGrpSpPr>
        <p:grpSpPr>
          <a:xfrm>
            <a:off x="900113" y="1989088"/>
            <a:ext cx="8243887" cy="719832"/>
            <a:chOff x="900113" y="1844675"/>
            <a:chExt cx="8243887" cy="4318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900113" y="1844675"/>
              <a:ext cx="8139112" cy="431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6388" name="TextBox 6"/>
            <p:cNvSpPr txBox="1">
              <a:spLocks noChangeArrowheads="1"/>
            </p:cNvSpPr>
            <p:nvPr/>
          </p:nvSpPr>
          <p:spPr bwMode="auto">
            <a:xfrm>
              <a:off x="2268538" y="1906587"/>
              <a:ext cx="6875462" cy="221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Развитие КФХ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«Никонов»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(животноводство и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растениеводство)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Группа 20"/>
            <p:cNvGrpSpPr>
              <a:grpSpLocks/>
            </p:cNvGrpSpPr>
            <p:nvPr/>
          </p:nvGrpSpPr>
          <p:grpSpPr bwMode="auto">
            <a:xfrm>
              <a:off x="971550" y="1844675"/>
              <a:ext cx="865188" cy="414338"/>
              <a:chOff x="1142863" y="3519012"/>
              <a:chExt cx="1412913" cy="630068"/>
            </a:xfrm>
          </p:grpSpPr>
          <p:pic>
            <p:nvPicPr>
              <p:cNvPr id="16410" name="Picture 1" descr="C:\Documents and Settings\ZAMYATINA\Local Settings\Temporary Internet Files\Content.IE5\8X2FOXE7\MC900345795[1]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42863" y="3519012"/>
                <a:ext cx="706457" cy="5240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11" name="Picture 1" descr="C:\Documents and Settings\ZAMYATINA\Local Settings\Temporary Internet Files\Content.IE5\8X2FOXE7\MC900345795[1]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37219" y="3572005"/>
                <a:ext cx="706457" cy="5240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12" name="Picture 1" descr="C:\Documents and Settings\ZAMYATINA\Local Settings\Temporary Internet Files\Content.IE5\8X2FOXE7\MC900345795[1]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49319" y="3624996"/>
                <a:ext cx="706457" cy="524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397" name="Picture 2" descr="C:\Documents and Settings\muslimova_ya\Local Settings\Temporary Internet Files\Content.IE5\ZJ2J2HU3\MC900331253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63713" y="1844675"/>
              <a:ext cx="477837" cy="40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29"/>
          <p:cNvGrpSpPr/>
          <p:nvPr/>
        </p:nvGrpSpPr>
        <p:grpSpPr>
          <a:xfrm>
            <a:off x="900113" y="2925316"/>
            <a:ext cx="8101012" cy="647700"/>
            <a:chOff x="900113" y="2349500"/>
            <a:chExt cx="8101012" cy="6477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900113" y="2349500"/>
              <a:ext cx="8101012" cy="6477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90" name="TextBox 9"/>
            <p:cNvSpPr txBox="1">
              <a:spLocks noChangeArrowheads="1"/>
            </p:cNvSpPr>
            <p:nvPr/>
          </p:nvSpPr>
          <p:spPr bwMode="auto">
            <a:xfrm>
              <a:off x="2195513" y="2349500"/>
              <a:ext cx="67691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Развитие КФХ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«Пятачок»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(строительство свинофермы с цехом по переработке мяса, растениеводство)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398" name="Picture 5" descr="C:\Documents and Settings\muslimova_ya\Local Settings\Temporary Internet Files\Content.IE5\CF25U3W3\MC900280782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87450" y="2349500"/>
              <a:ext cx="6477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28"/>
          <p:cNvGrpSpPr/>
          <p:nvPr/>
        </p:nvGrpSpPr>
        <p:grpSpPr>
          <a:xfrm>
            <a:off x="900113" y="4005064"/>
            <a:ext cx="8137525" cy="705718"/>
            <a:chOff x="900113" y="3068638"/>
            <a:chExt cx="8137525" cy="14398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900113" y="3068638"/>
              <a:ext cx="8137525" cy="1439862"/>
            </a:xfrm>
            <a:prstGeom prst="roundRect">
              <a:avLst>
                <a:gd name="adj" fmla="val 22546"/>
              </a:avLst>
            </a:prstGeom>
            <a:solidFill>
              <a:srgbClr val="FFFF99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99" name="TextBox 13"/>
            <p:cNvSpPr txBox="1">
              <a:spLocks noChangeArrowheads="1"/>
            </p:cNvSpPr>
            <p:nvPr/>
          </p:nvSpPr>
          <p:spPr bwMode="auto">
            <a:xfrm>
              <a:off x="2195513" y="3577463"/>
              <a:ext cx="6769100" cy="753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Создание производства в д.Ярки (Агрофирма)</a:t>
              </a:r>
              <a:endParaRPr lang="ru-RU" dirty="0"/>
            </a:p>
          </p:txBody>
        </p:sp>
        <p:grpSp>
          <p:nvGrpSpPr>
            <p:cNvPr id="8" name="Группа 24"/>
            <p:cNvGrpSpPr>
              <a:grpSpLocks/>
            </p:cNvGrpSpPr>
            <p:nvPr/>
          </p:nvGrpSpPr>
          <p:grpSpPr bwMode="auto">
            <a:xfrm>
              <a:off x="900113" y="3213100"/>
              <a:ext cx="1223962" cy="1214438"/>
              <a:chOff x="1299711" y="4768496"/>
              <a:chExt cx="1876950" cy="1702424"/>
            </a:xfrm>
          </p:grpSpPr>
          <p:pic>
            <p:nvPicPr>
              <p:cNvPr id="16407" name="Picture 4" descr="C:\Documents and Settings\ZAMYATINA\Local Settings\Temporary Internet Files\Content.IE5\01I3K5Q3\MC900295777[1].wm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47664" y="4768496"/>
                <a:ext cx="1628997" cy="1500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8" name="Picture 16" descr="C:\Documents and Settings\ZAMYATINA\Local Settings\Temporary Internet Files\Content.IE5\GJPAQQC0\MC900332210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99711" y="5764657"/>
                <a:ext cx="720080" cy="687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" name="Полилиния 41"/>
              <p:cNvSpPr/>
              <p:nvPr/>
            </p:nvSpPr>
            <p:spPr bwMode="auto">
              <a:xfrm>
                <a:off x="2127420" y="5896769"/>
                <a:ext cx="647560" cy="574151"/>
              </a:xfrm>
              <a:custGeom>
                <a:avLst/>
                <a:gdLst>
                  <a:gd name="connsiteX0" fmla="*/ 235744 w 558800"/>
                  <a:gd name="connsiteY0" fmla="*/ 203200 h 574675"/>
                  <a:gd name="connsiteX1" fmla="*/ 192881 w 558800"/>
                  <a:gd name="connsiteY1" fmla="*/ 303213 h 574675"/>
                  <a:gd name="connsiteX2" fmla="*/ 173831 w 558800"/>
                  <a:gd name="connsiteY2" fmla="*/ 422275 h 574675"/>
                  <a:gd name="connsiteX3" fmla="*/ 183356 w 558800"/>
                  <a:gd name="connsiteY3" fmla="*/ 536575 h 574675"/>
                  <a:gd name="connsiteX4" fmla="*/ 288131 w 558800"/>
                  <a:gd name="connsiteY4" fmla="*/ 550863 h 574675"/>
                  <a:gd name="connsiteX5" fmla="*/ 340519 w 558800"/>
                  <a:gd name="connsiteY5" fmla="*/ 550863 h 574675"/>
                  <a:gd name="connsiteX6" fmla="*/ 373856 w 558800"/>
                  <a:gd name="connsiteY6" fmla="*/ 550863 h 574675"/>
                  <a:gd name="connsiteX7" fmla="*/ 378619 w 558800"/>
                  <a:gd name="connsiteY7" fmla="*/ 407988 h 574675"/>
                  <a:gd name="connsiteX8" fmla="*/ 354806 w 558800"/>
                  <a:gd name="connsiteY8" fmla="*/ 317500 h 574675"/>
                  <a:gd name="connsiteX9" fmla="*/ 311944 w 558800"/>
                  <a:gd name="connsiteY9" fmla="*/ 212725 h 574675"/>
                  <a:gd name="connsiteX10" fmla="*/ 345281 w 558800"/>
                  <a:gd name="connsiteY10" fmla="*/ 246063 h 574675"/>
                  <a:gd name="connsiteX11" fmla="*/ 378619 w 558800"/>
                  <a:gd name="connsiteY11" fmla="*/ 288925 h 574675"/>
                  <a:gd name="connsiteX12" fmla="*/ 435769 w 558800"/>
                  <a:gd name="connsiteY12" fmla="*/ 298450 h 574675"/>
                  <a:gd name="connsiteX13" fmla="*/ 469106 w 558800"/>
                  <a:gd name="connsiteY13" fmla="*/ 303213 h 574675"/>
                  <a:gd name="connsiteX14" fmla="*/ 531019 w 558800"/>
                  <a:gd name="connsiteY14" fmla="*/ 284163 h 574675"/>
                  <a:gd name="connsiteX15" fmla="*/ 502444 w 558800"/>
                  <a:gd name="connsiteY15" fmla="*/ 193675 h 574675"/>
                  <a:gd name="connsiteX16" fmla="*/ 445294 w 558800"/>
                  <a:gd name="connsiteY16" fmla="*/ 79375 h 574675"/>
                  <a:gd name="connsiteX17" fmla="*/ 383381 w 558800"/>
                  <a:gd name="connsiteY17" fmla="*/ 46038 h 574675"/>
                  <a:gd name="connsiteX18" fmla="*/ 311944 w 558800"/>
                  <a:gd name="connsiteY18" fmla="*/ 17463 h 574675"/>
                  <a:gd name="connsiteX19" fmla="*/ 235744 w 558800"/>
                  <a:gd name="connsiteY19" fmla="*/ 3175 h 574675"/>
                  <a:gd name="connsiteX20" fmla="*/ 121444 w 558800"/>
                  <a:gd name="connsiteY20" fmla="*/ 36513 h 574675"/>
                  <a:gd name="connsiteX21" fmla="*/ 35719 w 558800"/>
                  <a:gd name="connsiteY21" fmla="*/ 155575 h 574675"/>
                  <a:gd name="connsiteX22" fmla="*/ 16669 w 558800"/>
                  <a:gd name="connsiteY22" fmla="*/ 193675 h 574675"/>
                  <a:gd name="connsiteX23" fmla="*/ 11906 w 558800"/>
                  <a:gd name="connsiteY23" fmla="*/ 222250 h 574675"/>
                  <a:gd name="connsiteX24" fmla="*/ 88106 w 558800"/>
                  <a:gd name="connsiteY24" fmla="*/ 260350 h 574675"/>
                  <a:gd name="connsiteX25" fmla="*/ 159544 w 558800"/>
                  <a:gd name="connsiteY25" fmla="*/ 284163 h 574675"/>
                  <a:gd name="connsiteX26" fmla="*/ 207169 w 558800"/>
                  <a:gd name="connsiteY26" fmla="*/ 255588 h 574675"/>
                  <a:gd name="connsiteX27" fmla="*/ 211931 w 558800"/>
                  <a:gd name="connsiteY27" fmla="*/ 255588 h 574675"/>
                  <a:gd name="connsiteX28" fmla="*/ 173831 w 558800"/>
                  <a:gd name="connsiteY28" fmla="*/ 398463 h 574675"/>
                  <a:gd name="connsiteX29" fmla="*/ 164306 w 558800"/>
                  <a:gd name="connsiteY29" fmla="*/ 479425 h 574675"/>
                  <a:gd name="connsiteX30" fmla="*/ 197644 w 558800"/>
                  <a:gd name="connsiteY30" fmla="*/ 546100 h 574675"/>
                  <a:gd name="connsiteX31" fmla="*/ 273844 w 558800"/>
                  <a:gd name="connsiteY31" fmla="*/ 555625 h 574675"/>
                  <a:gd name="connsiteX32" fmla="*/ 364331 w 558800"/>
                  <a:gd name="connsiteY32" fmla="*/ 541338 h 574675"/>
                  <a:gd name="connsiteX33" fmla="*/ 373856 w 558800"/>
                  <a:gd name="connsiteY33" fmla="*/ 512763 h 574675"/>
                  <a:gd name="connsiteX34" fmla="*/ 373856 w 558800"/>
                  <a:gd name="connsiteY34" fmla="*/ 546100 h 574675"/>
                  <a:gd name="connsiteX35" fmla="*/ 426244 w 558800"/>
                  <a:gd name="connsiteY35" fmla="*/ 560388 h 574675"/>
                  <a:gd name="connsiteX36" fmla="*/ 464344 w 558800"/>
                  <a:gd name="connsiteY36" fmla="*/ 560388 h 574675"/>
                  <a:gd name="connsiteX37" fmla="*/ 469106 w 558800"/>
                  <a:gd name="connsiteY37" fmla="*/ 508000 h 574675"/>
                  <a:gd name="connsiteX38" fmla="*/ 454819 w 558800"/>
                  <a:gd name="connsiteY38" fmla="*/ 469900 h 574675"/>
                  <a:gd name="connsiteX39" fmla="*/ 435769 w 558800"/>
                  <a:gd name="connsiteY39" fmla="*/ 436563 h 574675"/>
                  <a:gd name="connsiteX40" fmla="*/ 454819 w 558800"/>
                  <a:gd name="connsiteY40" fmla="*/ 460375 h 574675"/>
                  <a:gd name="connsiteX41" fmla="*/ 464344 w 558800"/>
                  <a:gd name="connsiteY41" fmla="*/ 488950 h 574675"/>
                  <a:gd name="connsiteX42" fmla="*/ 511969 w 558800"/>
                  <a:gd name="connsiteY42" fmla="*/ 488950 h 574675"/>
                  <a:gd name="connsiteX43" fmla="*/ 554831 w 558800"/>
                  <a:gd name="connsiteY43" fmla="*/ 469900 h 574675"/>
                  <a:gd name="connsiteX44" fmla="*/ 535781 w 558800"/>
                  <a:gd name="connsiteY44" fmla="*/ 417513 h 574675"/>
                  <a:gd name="connsiteX45" fmla="*/ 502444 w 558800"/>
                  <a:gd name="connsiteY45" fmla="*/ 369888 h 574675"/>
                  <a:gd name="connsiteX46" fmla="*/ 454819 w 558800"/>
                  <a:gd name="connsiteY46" fmla="*/ 346075 h 574675"/>
                  <a:gd name="connsiteX47" fmla="*/ 411956 w 558800"/>
                  <a:gd name="connsiteY47" fmla="*/ 346075 h 574675"/>
                  <a:gd name="connsiteX48" fmla="*/ 373856 w 558800"/>
                  <a:gd name="connsiteY48" fmla="*/ 346075 h 574675"/>
                  <a:gd name="connsiteX49" fmla="*/ 359569 w 558800"/>
                  <a:gd name="connsiteY49" fmla="*/ 341313 h 574675"/>
                  <a:gd name="connsiteX50" fmla="*/ 340519 w 558800"/>
                  <a:gd name="connsiteY50" fmla="*/ 288925 h 574675"/>
                  <a:gd name="connsiteX51" fmla="*/ 373856 w 558800"/>
                  <a:gd name="connsiteY51" fmla="*/ 288925 h 574675"/>
                  <a:gd name="connsiteX52" fmla="*/ 397669 w 558800"/>
                  <a:gd name="connsiteY52" fmla="*/ 288925 h 574675"/>
                  <a:gd name="connsiteX53" fmla="*/ 369094 w 558800"/>
                  <a:gd name="connsiteY53" fmla="*/ 241300 h 574675"/>
                  <a:gd name="connsiteX54" fmla="*/ 354806 w 558800"/>
                  <a:gd name="connsiteY54" fmla="*/ 207963 h 574675"/>
                  <a:gd name="connsiteX55" fmla="*/ 321469 w 558800"/>
                  <a:gd name="connsiteY55" fmla="*/ 193675 h 574675"/>
                  <a:gd name="connsiteX56" fmla="*/ 283369 w 558800"/>
                  <a:gd name="connsiteY56" fmla="*/ 222250 h 574675"/>
                  <a:gd name="connsiteX57" fmla="*/ 311944 w 558800"/>
                  <a:gd name="connsiteY57" fmla="*/ 265113 h 574675"/>
                  <a:gd name="connsiteX58" fmla="*/ 321469 w 558800"/>
                  <a:gd name="connsiteY58" fmla="*/ 293688 h 574675"/>
                  <a:gd name="connsiteX59" fmla="*/ 278606 w 558800"/>
                  <a:gd name="connsiteY59" fmla="*/ 293688 h 574675"/>
                  <a:gd name="connsiteX60" fmla="*/ 259556 w 558800"/>
                  <a:gd name="connsiteY60" fmla="*/ 293688 h 574675"/>
                  <a:gd name="connsiteX61" fmla="*/ 226219 w 558800"/>
                  <a:gd name="connsiteY61" fmla="*/ 284163 h 574675"/>
                  <a:gd name="connsiteX62" fmla="*/ 202406 w 558800"/>
                  <a:gd name="connsiteY62" fmla="*/ 260350 h 574675"/>
                  <a:gd name="connsiteX63" fmla="*/ 235744 w 558800"/>
                  <a:gd name="connsiteY63" fmla="*/ 203200 h 57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58800" h="574675">
                    <a:moveTo>
                      <a:pt x="235744" y="203200"/>
                    </a:moveTo>
                    <a:cubicBezTo>
                      <a:pt x="234157" y="210344"/>
                      <a:pt x="203200" y="266700"/>
                      <a:pt x="192881" y="303213"/>
                    </a:cubicBezTo>
                    <a:cubicBezTo>
                      <a:pt x="182562" y="339726"/>
                      <a:pt x="175419" y="383381"/>
                      <a:pt x="173831" y="422275"/>
                    </a:cubicBezTo>
                    <a:cubicBezTo>
                      <a:pt x="172243" y="461169"/>
                      <a:pt x="164306" y="515144"/>
                      <a:pt x="183356" y="536575"/>
                    </a:cubicBezTo>
                    <a:cubicBezTo>
                      <a:pt x="202406" y="558006"/>
                      <a:pt x="261937" y="548482"/>
                      <a:pt x="288131" y="550863"/>
                    </a:cubicBezTo>
                    <a:cubicBezTo>
                      <a:pt x="314325" y="553244"/>
                      <a:pt x="340519" y="550863"/>
                      <a:pt x="340519" y="550863"/>
                    </a:cubicBezTo>
                    <a:cubicBezTo>
                      <a:pt x="354806" y="550863"/>
                      <a:pt x="367506" y="574675"/>
                      <a:pt x="373856" y="550863"/>
                    </a:cubicBezTo>
                    <a:cubicBezTo>
                      <a:pt x="380206" y="527051"/>
                      <a:pt x="381794" y="446882"/>
                      <a:pt x="378619" y="407988"/>
                    </a:cubicBezTo>
                    <a:cubicBezTo>
                      <a:pt x="375444" y="369094"/>
                      <a:pt x="365918" y="350044"/>
                      <a:pt x="354806" y="317500"/>
                    </a:cubicBezTo>
                    <a:cubicBezTo>
                      <a:pt x="343694" y="284956"/>
                      <a:pt x="313531" y="224631"/>
                      <a:pt x="311944" y="212725"/>
                    </a:cubicBezTo>
                    <a:cubicBezTo>
                      <a:pt x="310357" y="200819"/>
                      <a:pt x="334169" y="233363"/>
                      <a:pt x="345281" y="246063"/>
                    </a:cubicBezTo>
                    <a:cubicBezTo>
                      <a:pt x="356393" y="258763"/>
                      <a:pt x="363538" y="280194"/>
                      <a:pt x="378619" y="288925"/>
                    </a:cubicBezTo>
                    <a:cubicBezTo>
                      <a:pt x="393700" y="297656"/>
                      <a:pt x="420688" y="296069"/>
                      <a:pt x="435769" y="298450"/>
                    </a:cubicBezTo>
                    <a:cubicBezTo>
                      <a:pt x="450850" y="300831"/>
                      <a:pt x="453231" y="305594"/>
                      <a:pt x="469106" y="303213"/>
                    </a:cubicBezTo>
                    <a:cubicBezTo>
                      <a:pt x="484981" y="300832"/>
                      <a:pt x="525463" y="302419"/>
                      <a:pt x="531019" y="284163"/>
                    </a:cubicBezTo>
                    <a:cubicBezTo>
                      <a:pt x="536575" y="265907"/>
                      <a:pt x="516731" y="227806"/>
                      <a:pt x="502444" y="193675"/>
                    </a:cubicBezTo>
                    <a:cubicBezTo>
                      <a:pt x="488157" y="159544"/>
                      <a:pt x="465138" y="103981"/>
                      <a:pt x="445294" y="79375"/>
                    </a:cubicBezTo>
                    <a:cubicBezTo>
                      <a:pt x="425450" y="54769"/>
                      <a:pt x="405606" y="56357"/>
                      <a:pt x="383381" y="46038"/>
                    </a:cubicBezTo>
                    <a:cubicBezTo>
                      <a:pt x="361156" y="35719"/>
                      <a:pt x="336550" y="24607"/>
                      <a:pt x="311944" y="17463"/>
                    </a:cubicBezTo>
                    <a:cubicBezTo>
                      <a:pt x="287338" y="10319"/>
                      <a:pt x="267494" y="0"/>
                      <a:pt x="235744" y="3175"/>
                    </a:cubicBezTo>
                    <a:cubicBezTo>
                      <a:pt x="203994" y="6350"/>
                      <a:pt x="154781" y="11113"/>
                      <a:pt x="121444" y="36513"/>
                    </a:cubicBezTo>
                    <a:cubicBezTo>
                      <a:pt x="88107" y="61913"/>
                      <a:pt x="53181" y="129381"/>
                      <a:pt x="35719" y="155575"/>
                    </a:cubicBezTo>
                    <a:cubicBezTo>
                      <a:pt x="18257" y="181769"/>
                      <a:pt x="20638" y="182563"/>
                      <a:pt x="16669" y="193675"/>
                    </a:cubicBezTo>
                    <a:cubicBezTo>
                      <a:pt x="12700" y="204787"/>
                      <a:pt x="0" y="211138"/>
                      <a:pt x="11906" y="222250"/>
                    </a:cubicBezTo>
                    <a:cubicBezTo>
                      <a:pt x="23812" y="233362"/>
                      <a:pt x="63500" y="250031"/>
                      <a:pt x="88106" y="260350"/>
                    </a:cubicBezTo>
                    <a:cubicBezTo>
                      <a:pt x="112712" y="270669"/>
                      <a:pt x="139700" y="284957"/>
                      <a:pt x="159544" y="284163"/>
                    </a:cubicBezTo>
                    <a:cubicBezTo>
                      <a:pt x="179388" y="283369"/>
                      <a:pt x="198438" y="260350"/>
                      <a:pt x="207169" y="255588"/>
                    </a:cubicBezTo>
                    <a:cubicBezTo>
                      <a:pt x="215900" y="250826"/>
                      <a:pt x="217487" y="231776"/>
                      <a:pt x="211931" y="255588"/>
                    </a:cubicBezTo>
                    <a:cubicBezTo>
                      <a:pt x="206375" y="279400"/>
                      <a:pt x="181769" y="361157"/>
                      <a:pt x="173831" y="398463"/>
                    </a:cubicBezTo>
                    <a:cubicBezTo>
                      <a:pt x="165893" y="435769"/>
                      <a:pt x="160337" y="454819"/>
                      <a:pt x="164306" y="479425"/>
                    </a:cubicBezTo>
                    <a:cubicBezTo>
                      <a:pt x="168275" y="504031"/>
                      <a:pt x="179388" y="533400"/>
                      <a:pt x="197644" y="546100"/>
                    </a:cubicBezTo>
                    <a:cubicBezTo>
                      <a:pt x="215900" y="558800"/>
                      <a:pt x="246063" y="556419"/>
                      <a:pt x="273844" y="555625"/>
                    </a:cubicBezTo>
                    <a:cubicBezTo>
                      <a:pt x="301625" y="554831"/>
                      <a:pt x="347662" y="548482"/>
                      <a:pt x="364331" y="541338"/>
                    </a:cubicBezTo>
                    <a:cubicBezTo>
                      <a:pt x="381000" y="534194"/>
                      <a:pt x="372269" y="511969"/>
                      <a:pt x="373856" y="512763"/>
                    </a:cubicBezTo>
                    <a:cubicBezTo>
                      <a:pt x="375444" y="513557"/>
                      <a:pt x="365125" y="538163"/>
                      <a:pt x="373856" y="546100"/>
                    </a:cubicBezTo>
                    <a:cubicBezTo>
                      <a:pt x="382587" y="554037"/>
                      <a:pt x="411163" y="558007"/>
                      <a:pt x="426244" y="560388"/>
                    </a:cubicBezTo>
                    <a:cubicBezTo>
                      <a:pt x="441325" y="562769"/>
                      <a:pt x="457200" y="569119"/>
                      <a:pt x="464344" y="560388"/>
                    </a:cubicBezTo>
                    <a:cubicBezTo>
                      <a:pt x="471488" y="551657"/>
                      <a:pt x="470693" y="523081"/>
                      <a:pt x="469106" y="508000"/>
                    </a:cubicBezTo>
                    <a:cubicBezTo>
                      <a:pt x="467519" y="492919"/>
                      <a:pt x="460375" y="481806"/>
                      <a:pt x="454819" y="469900"/>
                    </a:cubicBezTo>
                    <a:cubicBezTo>
                      <a:pt x="449263" y="457994"/>
                      <a:pt x="435769" y="438150"/>
                      <a:pt x="435769" y="436563"/>
                    </a:cubicBezTo>
                    <a:cubicBezTo>
                      <a:pt x="435769" y="434976"/>
                      <a:pt x="450057" y="451644"/>
                      <a:pt x="454819" y="460375"/>
                    </a:cubicBezTo>
                    <a:cubicBezTo>
                      <a:pt x="459581" y="469106"/>
                      <a:pt x="454819" y="484187"/>
                      <a:pt x="464344" y="488950"/>
                    </a:cubicBezTo>
                    <a:cubicBezTo>
                      <a:pt x="473869" y="493713"/>
                      <a:pt x="496888" y="492125"/>
                      <a:pt x="511969" y="488950"/>
                    </a:cubicBezTo>
                    <a:cubicBezTo>
                      <a:pt x="527050" y="485775"/>
                      <a:pt x="550862" y="481806"/>
                      <a:pt x="554831" y="469900"/>
                    </a:cubicBezTo>
                    <a:cubicBezTo>
                      <a:pt x="558800" y="457994"/>
                      <a:pt x="544512" y="434182"/>
                      <a:pt x="535781" y="417513"/>
                    </a:cubicBezTo>
                    <a:cubicBezTo>
                      <a:pt x="527050" y="400844"/>
                      <a:pt x="515938" y="381794"/>
                      <a:pt x="502444" y="369888"/>
                    </a:cubicBezTo>
                    <a:cubicBezTo>
                      <a:pt x="488950" y="357982"/>
                      <a:pt x="469900" y="350044"/>
                      <a:pt x="454819" y="346075"/>
                    </a:cubicBezTo>
                    <a:cubicBezTo>
                      <a:pt x="439738" y="342106"/>
                      <a:pt x="411956" y="346075"/>
                      <a:pt x="411956" y="346075"/>
                    </a:cubicBezTo>
                    <a:cubicBezTo>
                      <a:pt x="398462" y="346075"/>
                      <a:pt x="382587" y="346869"/>
                      <a:pt x="373856" y="346075"/>
                    </a:cubicBezTo>
                    <a:cubicBezTo>
                      <a:pt x="365125" y="345281"/>
                      <a:pt x="365125" y="350838"/>
                      <a:pt x="359569" y="341313"/>
                    </a:cubicBezTo>
                    <a:cubicBezTo>
                      <a:pt x="354013" y="331788"/>
                      <a:pt x="338138" y="297656"/>
                      <a:pt x="340519" y="288925"/>
                    </a:cubicBezTo>
                    <a:cubicBezTo>
                      <a:pt x="342900" y="280194"/>
                      <a:pt x="373856" y="288925"/>
                      <a:pt x="373856" y="288925"/>
                    </a:cubicBezTo>
                    <a:cubicBezTo>
                      <a:pt x="383381" y="288925"/>
                      <a:pt x="398463" y="296862"/>
                      <a:pt x="397669" y="288925"/>
                    </a:cubicBezTo>
                    <a:cubicBezTo>
                      <a:pt x="396875" y="280988"/>
                      <a:pt x="376238" y="254794"/>
                      <a:pt x="369094" y="241300"/>
                    </a:cubicBezTo>
                    <a:cubicBezTo>
                      <a:pt x="361950" y="227806"/>
                      <a:pt x="362743" y="215900"/>
                      <a:pt x="354806" y="207963"/>
                    </a:cubicBezTo>
                    <a:cubicBezTo>
                      <a:pt x="346869" y="200026"/>
                      <a:pt x="333375" y="191294"/>
                      <a:pt x="321469" y="193675"/>
                    </a:cubicBezTo>
                    <a:cubicBezTo>
                      <a:pt x="309563" y="196056"/>
                      <a:pt x="284956" y="210344"/>
                      <a:pt x="283369" y="222250"/>
                    </a:cubicBezTo>
                    <a:cubicBezTo>
                      <a:pt x="281782" y="234156"/>
                      <a:pt x="305594" y="253207"/>
                      <a:pt x="311944" y="265113"/>
                    </a:cubicBezTo>
                    <a:cubicBezTo>
                      <a:pt x="318294" y="277019"/>
                      <a:pt x="327025" y="288926"/>
                      <a:pt x="321469" y="293688"/>
                    </a:cubicBezTo>
                    <a:cubicBezTo>
                      <a:pt x="315913" y="298451"/>
                      <a:pt x="278606" y="293688"/>
                      <a:pt x="278606" y="293688"/>
                    </a:cubicBezTo>
                    <a:cubicBezTo>
                      <a:pt x="268287" y="293688"/>
                      <a:pt x="268287" y="295276"/>
                      <a:pt x="259556" y="293688"/>
                    </a:cubicBezTo>
                    <a:cubicBezTo>
                      <a:pt x="250825" y="292100"/>
                      <a:pt x="235744" y="289719"/>
                      <a:pt x="226219" y="284163"/>
                    </a:cubicBezTo>
                    <a:cubicBezTo>
                      <a:pt x="216694" y="278607"/>
                      <a:pt x="205581" y="267494"/>
                      <a:pt x="202406" y="260350"/>
                    </a:cubicBezTo>
                    <a:cubicBezTo>
                      <a:pt x="199231" y="253206"/>
                      <a:pt x="237332" y="196056"/>
                      <a:pt x="235744" y="203200"/>
                    </a:cubicBezTo>
                    <a:close/>
                  </a:path>
                </a:pathLst>
              </a:custGeom>
              <a:solidFill>
                <a:srgbClr val="663300">
                  <a:alpha val="77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30" name="Группа 29"/>
          <p:cNvGrpSpPr/>
          <p:nvPr/>
        </p:nvGrpSpPr>
        <p:grpSpPr>
          <a:xfrm>
            <a:off x="683568" y="836712"/>
            <a:ext cx="8460432" cy="6021288"/>
            <a:chOff x="683568" y="836712"/>
            <a:chExt cx="8460432" cy="6021288"/>
          </a:xfrm>
        </p:grpSpPr>
        <p:pic>
          <p:nvPicPr>
            <p:cNvPr id="31" name="Picture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53075" y="3816424"/>
              <a:ext cx="3590925" cy="304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Рисунок 31" descr="14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3568" y="836712"/>
              <a:ext cx="3190970" cy="2304256"/>
            </a:xfrm>
            <a:prstGeom prst="rect">
              <a:avLst/>
            </a:prstGeom>
          </p:spPr>
        </p:pic>
        <p:pic>
          <p:nvPicPr>
            <p:cNvPr id="33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251004" y="836712"/>
              <a:ext cx="2892996" cy="193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Рисунок 33" descr="P2200022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87824" y="836712"/>
              <a:ext cx="3384376" cy="2538282"/>
            </a:xfrm>
            <a:prstGeom prst="rect">
              <a:avLst/>
            </a:prstGeom>
          </p:spPr>
        </p:pic>
        <p:pic>
          <p:nvPicPr>
            <p:cNvPr id="35" name="Picture 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83568" y="4653136"/>
              <a:ext cx="3045718" cy="2204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83568" y="2420888"/>
              <a:ext cx="28235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203848" y="3861048"/>
              <a:ext cx="3240360" cy="2996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Box 37"/>
            <p:cNvSpPr txBox="1"/>
            <p:nvPr/>
          </p:nvSpPr>
          <p:spPr>
            <a:xfrm>
              <a:off x="3203848" y="2420888"/>
              <a:ext cx="5940152" cy="23083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ОТЧЕТ </a:t>
              </a:r>
            </a:p>
            <a:p>
              <a:pPr algn="ctr"/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 ХОДЕ РЕАЛИЗАЦИИ СТРАТЕГИИ СОЦИАЛЬНО-ЭКОНОМИЧЕСКОГО РАЗВИТИЯ</a:t>
              </a:r>
            </a:p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Х А Н Т Ы – М А Н С И Й С К О Г О </a:t>
              </a:r>
            </a:p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Р А Й О Н А  2 0 2 0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23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84604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ПОКАЗАТЕЛИ СОЦИАЛЬНО-ЭКОНОМИЧЕСКОГО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dirty="0"/>
          </a:p>
          <a:p>
            <a:pPr algn="ctr"/>
            <a:endParaRPr lang="ru-RU" sz="900" b="1" dirty="0">
              <a:solidFill>
                <a:srgbClr val="1426A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399C34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b="1" dirty="0" smtClean="0">
                <a:solidFill>
                  <a:srgbClr val="399C34"/>
                </a:solidFill>
                <a:latin typeface="Times New Roman" pitchFamily="18" charset="0"/>
                <a:cs typeface="Times New Roman" pitchFamily="18" charset="0"/>
              </a:rPr>
              <a:t>ЗАНЯТОСТИ НАСЕЛЕНИЯ </a:t>
            </a:r>
            <a:endParaRPr lang="ru-RU" b="1" dirty="0">
              <a:solidFill>
                <a:srgbClr val="399C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525" y="4725144"/>
            <a:ext cx="2479592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725144"/>
            <a:ext cx="2502345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22436"/>
              </p:ext>
            </p:extLst>
          </p:nvPr>
        </p:nvGraphicFramePr>
        <p:xfrm>
          <a:off x="755576" y="1898541"/>
          <a:ext cx="8136904" cy="208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/>
                <a:gridCol w="936104"/>
                <a:gridCol w="864096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 год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экономической активности, 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89,8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 (без внешних совместителей) по полному кругу организаций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14 318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16 457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114,9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зарегистрированной безработицы, 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официально зарегистрированных безработных, человек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в 3 раза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4" descr="https://encrypted-tbn0.gstatic.com/images?q=tbn:ANd9GcSEJZkzbyNPnH16bBft_DYfdxaNBQBtFP4Tp1d7HdCDi03XVBL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80" y="4745468"/>
            <a:ext cx="2330374" cy="1620000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84604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</a:t>
            </a:r>
          </a:p>
          <a:p>
            <a:pPr algn="ctr"/>
            <a:endParaRPr lang="ru-RU" sz="900" b="1" dirty="0">
              <a:solidFill>
                <a:srgbClr val="1426A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399C34"/>
                </a:solidFill>
                <a:latin typeface="Times New Roman" pitchFamily="18" charset="0"/>
                <a:cs typeface="Times New Roman" pitchFamily="18" charset="0"/>
              </a:rPr>
              <a:t>СОЦИАЛЬНЫЕ ПОКАЗАТЕЛИ</a:t>
            </a:r>
            <a:r>
              <a:rPr lang="ru-RU" i="1" dirty="0" smtClean="0">
                <a:solidFill>
                  <a:srgbClr val="1426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1426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0601" y="5015477"/>
            <a:ext cx="2935849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890934"/>
              </p:ext>
            </p:extLst>
          </p:nvPr>
        </p:nvGraphicFramePr>
        <p:xfrm>
          <a:off x="899592" y="1916832"/>
          <a:ext cx="7920880" cy="269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936104"/>
                <a:gridCol w="936104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 год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заболеваемость населения, случаев на 1000 чел. населения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местами в дошкольных образовательных учреждения, 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населения, систематически занимающегося физической культурой и спортом, 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семей, состоящих в очереди на получение жилья, в общем количестве семей, 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преступности (число преступлений на 1000 человек населения), случаев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на 6,4 случая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8759" y="5015477"/>
            <a:ext cx="2412505" cy="162000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15477"/>
            <a:ext cx="2397600" cy="1620000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ИНВЕСТИЦИОННЫЙ КЛИМАТ</a:t>
            </a:r>
            <a:endParaRPr lang="ru-RU" sz="900" b="1" dirty="0">
              <a:solidFill>
                <a:srgbClr val="1426A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24406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благоприятных условий для ведения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24406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предпринимательской деятельности и привлечения инвестиций</a:t>
            </a:r>
          </a:p>
          <a:p>
            <a:pPr algn="ctr"/>
            <a:endParaRPr lang="ru-RU" b="1" dirty="0">
              <a:solidFill>
                <a:srgbClr val="1426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93936"/>
              </p:ext>
            </p:extLst>
          </p:nvPr>
        </p:nvGraphicFramePr>
        <p:xfrm>
          <a:off x="971600" y="1916832"/>
          <a:ext cx="7848872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737"/>
                <a:gridCol w="1017446"/>
                <a:gridCol w="3197689"/>
              </a:tblGrid>
              <a:tr h="360039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 об утверждении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2966">
                <a:tc>
                  <a:txBody>
                    <a:bodyPr/>
                    <a:lstStyle/>
                    <a:p>
                      <a:pPr algn="just" fontAlgn="ctr"/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Утвержден перечень инвестиционных проектов,    реализуемых и планируемых к реализации на территории Ханты-Мансийского района</a:t>
                      </a:r>
                      <a:endParaRPr lang="ru-RU" sz="11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проектов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Распоряжение администрации Ханты-Мансийского района от 09.09.2014 № 1206-р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9162">
                <a:tc>
                  <a:txBody>
                    <a:bodyPr/>
                    <a:lstStyle/>
                    <a:p>
                      <a:pPr algn="just" fontAlgn="ctr"/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Утвержден план создания объектов инфраструктуры в Ханты-Мансийском районе</a:t>
                      </a:r>
                      <a:endParaRPr lang="ru-RU" sz="11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объекта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Распоряжение администрации Ханты-Мансийского района от 08.09.2014 № 1200-р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20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</a:rPr>
                        <a:t>Утвержден перечень инвестиционных площадок (промышленные площадки,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</a:rPr>
                        <a:t> земельные участки, обеспеченные градостроительной документацией и предлагаемые для реализации инвестиционных проектов)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площадок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Распоряжение администрации Ханты-Мансийского района от 13.08.2014 № 1078-р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3608" y="4293096"/>
            <a:ext cx="777686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- Утверждена инвестиционная декларации Ханты-Мансийского района« (распоряжение администрации Ханты-Мансийского района от 11.09.2014 № 1223-р);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- Утвержден комплексный план мероприятий по обеспечению благоприятного инвестиционного климата на территории Ханты-Мансийского района (распоряжение администрации Ханты-Мансийского района от 27.06.2014 № 851-р (с изменениями от 03.09.2014);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- Назначены муниципальные служащие, ответственные за осуществление сопровождения реализуемых и планируемых к реализации инвестиционных проектов (распоряжение администрации Ханты-Мансийского района от 24.07.2014 № 1001-р);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- Утвержден план мероприятий по обучению, повышению квалификации и оценке компетентности работников администрации Ханты-Мансийского района, ответственных за формирование благоприятного инвестиционного климата на территории Ханты-Мансийского района (распоряжение администрации Ханты-Мансийского района от 02.09.2014 № 1163-р).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6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8229600" cy="43204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ОБЪЕМА ИНВЕСТИЦИЙ В ОСНОВНОЙ КАПИТАЛ</a:t>
            </a:r>
            <a:endParaRPr lang="ru-RU" sz="18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61504327"/>
              </p:ext>
            </p:extLst>
          </p:nvPr>
        </p:nvGraphicFramePr>
        <p:xfrm>
          <a:off x="1403648" y="1484784"/>
          <a:ext cx="6912768" cy="471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30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931224" cy="58092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ИНВЕСТИЦИОННЫЙ КЛИМАТ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55576" y="1124744"/>
          <a:ext cx="8280922" cy="5736483"/>
        </p:xfrm>
        <a:graphic>
          <a:graphicData uri="http://schemas.openxmlformats.org/drawingml/2006/table">
            <a:tbl>
              <a:tblPr/>
              <a:tblGrid>
                <a:gridCol w="1551135"/>
                <a:gridCol w="447708"/>
                <a:gridCol w="928034"/>
                <a:gridCol w="1356358"/>
                <a:gridCol w="1284970"/>
                <a:gridCol w="1284970"/>
                <a:gridCol w="1427747"/>
              </a:tblGrid>
              <a:tr h="373541">
                <a:tc gridSpan="7"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«Строительство тепличного комплекса ОАО «Агрофирма» - 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приоритетный инвестиционный проект Уральского федерального округа, 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реализуемый на территории Ханты-Мансийского района 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Ханты-Мансийского автономного </a:t>
                      </a:r>
                      <a:r>
                        <a:rPr lang="ru-RU" sz="1400" b="1" baseline="0" dirty="0" err="1" smtClean="0">
                          <a:solidFill>
                            <a:schemeClr val="bg1"/>
                          </a:solidFill>
                          <a:latin typeface="Times New Roman"/>
                        </a:rPr>
                        <a:t>округа-Югры</a:t>
                      </a:r>
                      <a:endParaRPr lang="ru-RU" sz="1400" baseline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9423" marR="19423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51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/>
                        </a:rPr>
                        <a:t>Населенный пункт: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19423" marR="19423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/>
                        </a:rPr>
                        <a:t>Бюджетный эффект, млн. рублей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19423" marR="19423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/>
                        </a:rPr>
                        <a:t>2014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19423" marR="19423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/>
                        </a:rPr>
                        <a:t>2015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19423" marR="19423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/>
                        </a:rPr>
                        <a:t>2016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19423" marR="19423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/>
                        </a:rPr>
                        <a:t>Сроки реализации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19423" marR="19423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202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/>
                        </a:rPr>
                        <a:t>Ярки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19423" marR="19423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/>
                        </a:rPr>
                        <a:t>1,3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19423" marR="19423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/>
                        </a:rPr>
                        <a:t>1,4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19423" marR="19423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/>
                        </a:rPr>
                        <a:t>1,57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19423" marR="19423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/>
                        </a:rPr>
                        <a:t>2013-2014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19423" marR="19423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517">
                <a:tc gridSpan="7"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Times New Roman"/>
                        </a:rPr>
                        <a:t>Общие сведения (паспорт инвестиционного проекта)</a:t>
                      </a:r>
                      <a:endParaRPr lang="ru-RU" sz="1000" dirty="0">
                        <a:latin typeface="Calibri"/>
                      </a:endParaRPr>
                    </a:p>
                  </a:txBody>
                  <a:tcPr marL="19423" marR="19423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1986">
                <a:tc gridSpan="2"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latin typeface="Times New Roman"/>
                        </a:rPr>
                        <a:t>Проект реализуется на земельном участке, расположенном  в д. Ярки, Ханты-Мансийского района. </a:t>
                      </a:r>
                      <a:endParaRPr lang="ru-RU" sz="1000" dirty="0">
                        <a:latin typeface="Calibri"/>
                      </a:endParaRPr>
                    </a:p>
                    <a:p>
                      <a:pPr algn="l"/>
                      <a:r>
                        <a:rPr lang="ru-RU" sz="1000" dirty="0">
                          <a:latin typeface="Times New Roman"/>
                        </a:rPr>
                        <a:t>Инициатор проекта:</a:t>
                      </a:r>
                      <a:endParaRPr lang="ru-RU" sz="1000" dirty="0">
                        <a:latin typeface="Calibri"/>
                      </a:endParaRPr>
                    </a:p>
                    <a:p>
                      <a:pPr algn="l"/>
                      <a:r>
                        <a:rPr lang="ru-RU" sz="1000" dirty="0">
                          <a:latin typeface="Times New Roman"/>
                        </a:rPr>
                        <a:t>Открытое акционерное общество «Агрофирма».</a:t>
                      </a:r>
                      <a:endParaRPr lang="ru-RU" sz="1000" dirty="0">
                        <a:latin typeface="Calibri"/>
                      </a:endParaRPr>
                    </a:p>
                    <a:p>
                      <a:pPr algn="l"/>
                      <a:r>
                        <a:rPr lang="ru-RU" sz="1000" dirty="0">
                          <a:latin typeface="Times New Roman"/>
                        </a:rPr>
                        <a:t>Проект заключается в строительстве одного из передовых предприятий по производству экологически чистой овощной продукции и зеленных культур - тепличного хозяйства.  </a:t>
                      </a:r>
                      <a:endParaRPr lang="ru-RU" sz="1000" dirty="0">
                        <a:latin typeface="Calibri"/>
                      </a:endParaRPr>
                    </a:p>
                    <a:p>
                      <a:pPr algn="l"/>
                      <a:r>
                        <a:rPr lang="ru-RU" sz="1000" dirty="0">
                          <a:latin typeface="Times New Roman"/>
                        </a:rPr>
                        <a:t>При выходе на полную мощность производство:</a:t>
                      </a:r>
                      <a:endParaRPr lang="ru-RU" sz="1000" dirty="0">
                        <a:latin typeface="Calibri"/>
                      </a:endParaRPr>
                    </a:p>
                    <a:p>
                      <a:pPr algn="l"/>
                      <a:r>
                        <a:rPr lang="ru-RU" sz="1000" dirty="0">
                          <a:latin typeface="Times New Roman"/>
                        </a:rPr>
                        <a:t>Огурцы - 1548 тонн/год; Помидоры - 416 тонн/год; Зелень - 151 </a:t>
                      </a:r>
                      <a:r>
                        <a:rPr lang="ru-RU" sz="1000" dirty="0" smtClean="0">
                          <a:latin typeface="Times New Roman"/>
                        </a:rPr>
                        <a:t>тонна/год.</a:t>
                      </a:r>
                      <a:endParaRPr lang="ru-RU" sz="1000" dirty="0">
                        <a:latin typeface="Calibri"/>
                      </a:endParaRPr>
                    </a:p>
                    <a:p>
                      <a:pPr algn="l"/>
                      <a:r>
                        <a:rPr lang="ru-RU" sz="1000" dirty="0">
                          <a:latin typeface="Times New Roman"/>
                        </a:rPr>
                        <a:t>Общая инвестиционная стоимость проекта - 734,0 млн. рублей, из них 30% -собственные средства (219 млн. рублей), 70% - </a:t>
                      </a:r>
                      <a:r>
                        <a:rPr lang="ru-RU" sz="1000" dirty="0" smtClean="0">
                          <a:latin typeface="Times New Roman"/>
                        </a:rPr>
                        <a:t>кредитные (515 </a:t>
                      </a:r>
                      <a:r>
                        <a:rPr lang="ru-RU" sz="1000" dirty="0">
                          <a:latin typeface="Times New Roman"/>
                        </a:rPr>
                        <a:t>млн. рублей</a:t>
                      </a:r>
                      <a:r>
                        <a:rPr lang="ru-RU" sz="1000" dirty="0" smtClean="0">
                          <a:latin typeface="Times New Roman"/>
                        </a:rPr>
                        <a:t>).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настоящее время осуществляется окончательная доработка тепличного хозяйства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подготовка к п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олнофункциональной работе.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423" marR="19423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endParaRPr lang="ru-RU" sz="300" dirty="0">
                        <a:latin typeface="Arial Narrow"/>
                        <a:cs typeface="Arial"/>
                      </a:endParaRPr>
                    </a:p>
                  </a:txBody>
                  <a:tcPr marL="19423" marR="19423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73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293096"/>
            <a:ext cx="1522859" cy="2160240"/>
          </a:xfrm>
          <a:prstGeom prst="rect">
            <a:avLst/>
          </a:prstGeom>
          <a:noFill/>
        </p:spPr>
      </p:pic>
      <p:pic>
        <p:nvPicPr>
          <p:cNvPr id="40970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348880"/>
            <a:ext cx="1368152" cy="1872207"/>
          </a:xfrm>
          <a:prstGeom prst="rect">
            <a:avLst/>
          </a:prstGeom>
          <a:noFill/>
        </p:spPr>
      </p:pic>
      <p:pic>
        <p:nvPicPr>
          <p:cNvPr id="40972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348880"/>
            <a:ext cx="1512168" cy="1875855"/>
          </a:xfrm>
          <a:prstGeom prst="rect">
            <a:avLst/>
          </a:prstGeom>
          <a:noFill/>
        </p:spPr>
      </p:pic>
      <p:pic>
        <p:nvPicPr>
          <p:cNvPr id="40969" name="Рисунок 7" descr="DSC_05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348880"/>
            <a:ext cx="1512168" cy="1872208"/>
          </a:xfrm>
          <a:prstGeom prst="rect">
            <a:avLst/>
          </a:prstGeom>
          <a:noFill/>
        </p:spPr>
      </p:pic>
      <p:pic>
        <p:nvPicPr>
          <p:cNvPr id="40971" name="Рисунок 10" descr="DSC_05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293096"/>
            <a:ext cx="1368152" cy="2160240"/>
          </a:xfrm>
          <a:prstGeom prst="rect">
            <a:avLst/>
          </a:prstGeom>
          <a:noFill/>
        </p:spPr>
      </p:pic>
      <p:pic>
        <p:nvPicPr>
          <p:cNvPr id="40974" name="Рисунок 12" descr="DSC_0077_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2996952"/>
            <a:ext cx="1475656" cy="2232248"/>
          </a:xfrm>
          <a:prstGeom prst="rect">
            <a:avLst/>
          </a:prstGeom>
          <a:noFill/>
        </p:spPr>
      </p:pic>
      <p:pic>
        <p:nvPicPr>
          <p:cNvPr id="40968" name="Рисунок 11" descr="DSC_05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4293096"/>
            <a:ext cx="1507616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80728"/>
            <a:ext cx="8125194" cy="5544616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4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значимые объекты инфраструктуры, введенные в эксплуатацию </a:t>
            </a:r>
            <a:endParaRPr lang="ru-RU" sz="40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4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2010 года</a:t>
            </a:r>
            <a:r>
              <a:rPr lang="ru-RU" sz="4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23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Комплекс «Школа-детский сад-пришкольный интернат» в </a:t>
            </a:r>
            <a:r>
              <a:rPr lang="ru-RU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с.Кышик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137 мест;</a:t>
            </a:r>
          </a:p>
          <a:p>
            <a:pPr algn="just"/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Участковая больница с поликлиникой в </a:t>
            </a:r>
            <a:r>
              <a:rPr lang="ru-RU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п.Луговской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Физкультурно-спортивный комплекс в </a:t>
            </a:r>
            <a:r>
              <a:rPr lang="ru-RU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п.Горноправдинск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Футбольное поле с искусственным покрытием в </a:t>
            </a:r>
            <a:r>
              <a:rPr lang="ru-RU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п.Кедровый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Дом культуры в </a:t>
            </a:r>
            <a:r>
              <a:rPr lang="ru-RU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с.Селиярово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Начальная общеобразовательная школа в </a:t>
            </a:r>
            <a:r>
              <a:rPr lang="ru-RU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п.Горноправдинск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Детский сад в </a:t>
            </a:r>
            <a:r>
              <a:rPr lang="ru-RU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п.Горноправдинск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260 мест;</a:t>
            </a:r>
          </a:p>
          <a:p>
            <a:pPr algn="just"/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Смонтирована игровая спортивная площадка в </a:t>
            </a:r>
            <a:r>
              <a:rPr lang="ru-RU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д.Согом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	</a:t>
            </a:r>
          </a:p>
          <a:p>
            <a:pPr algn="just"/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Установлена модульная лыжная база в </a:t>
            </a:r>
            <a:r>
              <a:rPr lang="ru-RU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п.Горноправдинск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Выполнены монтаж и укладка футбольного поля в </a:t>
            </a:r>
            <a:r>
              <a:rPr lang="ru-RU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п.Луговской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Реконструирована школа с </a:t>
            </a:r>
            <a:r>
              <a:rPr lang="ru-RU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пристроем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размещения групп детского сада в </a:t>
            </a:r>
            <a:r>
              <a:rPr lang="ru-RU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д.Ягурьях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Построены бани в </a:t>
            </a:r>
            <a:r>
              <a:rPr lang="ru-RU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п.Бобровский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п.Красноленинский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Реконструкция теплотрассы в </a:t>
            </a:r>
            <a:r>
              <a:rPr lang="ru-RU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п.Бобровский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Газификация </a:t>
            </a:r>
            <a:r>
              <a:rPr lang="ru-RU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п.Луговской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Капитальные ремонты фельдшерско-акушерских пунктов в </a:t>
            </a:r>
            <a:r>
              <a:rPr lang="ru-RU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с.Тюли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с.Цингалы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амбулатории в </a:t>
            </a:r>
            <a:r>
              <a:rPr lang="ru-RU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п.Урманный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участковой больницы в </a:t>
            </a:r>
            <a:r>
              <a:rPr lang="ru-RU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п.Горноправдинск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Капитальные ремонты школ в </a:t>
            </a:r>
            <a:r>
              <a:rPr lang="ru-RU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п.Горноправдинск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с.Троица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с.Нялинское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с.Цингалы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д.Шапша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п.Сибирский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9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12776"/>
            <a:ext cx="8125194" cy="4713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 период реализации Стратегии в Ханты-Мансийском районе наблюдается положительная динамика производства продукции сельского хозяйства, объемов добычи нефти, стоимостных показателей объема отгруженной продукции, показателей в сфере малого бизнеса и потребительского рынка,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роста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объемов вводимого жилья,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улучшения показателей уровня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жизни населения, снижения численности официально зарегистрированных безработных.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37" descr="неф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938" y="4941168"/>
            <a:ext cx="2473162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5" descr="Лесная_промышленность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3163" y="4935989"/>
            <a:ext cx="252028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ограш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4507" y="4935989"/>
            <a:ext cx="2376264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780546" y="4656644"/>
            <a:ext cx="8208912" cy="194421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870649" y="4692838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Стратегии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перспективы и возможные пути эволюции Ханты-Мансийского муниципального района и входящих в его состав сельских поселений в целях улучшения социально-экономической ситуации на основе рационального использования природно-ресурсного и социально-экономического потенциала в результате осуществления позитивных структурных изменений в экономике.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16889">
            <a:off x="7804168" y="5506353"/>
            <a:ext cx="1399021" cy="119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Скругленный прямоугольник 30"/>
          <p:cNvSpPr/>
          <p:nvPr/>
        </p:nvSpPr>
        <p:spPr>
          <a:xfrm>
            <a:off x="780546" y="1148267"/>
            <a:ext cx="8208912" cy="323498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2286" y="1151598"/>
            <a:ext cx="782348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Стратегия социально-экономического развития </a:t>
            </a:r>
          </a:p>
          <a:p>
            <a:pPr indent="449580"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до 2020 года </a:t>
            </a:r>
          </a:p>
          <a:p>
            <a:pPr indent="449580"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тверждена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постановлением администрации Ханты-Мансийского района  № 262  от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26.12.2011 (далее – Стратегия)</a:t>
            </a:r>
          </a:p>
          <a:p>
            <a:pPr indent="449580" algn="ctr">
              <a:spcAft>
                <a:spcPts val="0"/>
              </a:spcAft>
            </a:pPr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Размещена на официальном сайте администрации Ханты-Мансийского района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www.hmrn.ru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разделе «Экономическое развитие»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885490"/>
            <a:ext cx="8532440" cy="83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600"/>
              </a:spcBef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 в 2013 году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  <a:spcBef>
                <a:spcPts val="600"/>
              </a:spcBef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  <a:spcBef>
                <a:spcPts val="600"/>
              </a:spcBef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2020 года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336" y="1808820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отчетном периоде реализация Стратегии социально-экономического развития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2020 года (далее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осуществлялась в рамках долгосрочных (ведомственных) целевых программ Ханты-Мансийского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задачи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целевые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среднесрочный период, направленные на достижение целей, закрепленных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 отчетный период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района реализовывались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долгосрочные целевые программ с общим объемом финансирования 1 921,8 млн. рублей, в том числе 1 269,6 млн. рублей - средства бюджета автономного округа, 652,1 млн. рублей – средства бюджета Ханты-Мансийского района.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Освоение программ составило 1 669,0 млн.рублей или 86,8%, в том числе средства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ХМАО-Югры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87,6%, средства Ханты-Мансийского района – 85,3%.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Анализ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плановых значений показателей, определенных Стратегией, показал, что из 52 показателей положительная динамика по отношению к предыдущему периоду сложилась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3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899592" y="89259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851920" y="1340768"/>
            <a:ext cx="1850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99C34"/>
                </a:solidFill>
                <a:latin typeface="Times New Roman" pitchFamily="18" charset="0"/>
                <a:cs typeface="Times New Roman" pitchFamily="18" charset="0"/>
              </a:rPr>
              <a:t>ДЕМОГРАФИЯ</a:t>
            </a:r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020822"/>
              </p:ext>
            </p:extLst>
          </p:nvPr>
        </p:nvGraphicFramePr>
        <p:xfrm>
          <a:off x="1029001" y="1908086"/>
          <a:ext cx="799288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7175"/>
                <a:gridCol w="1008112"/>
                <a:gridCol w="936104"/>
                <a:gridCol w="9214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 год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(среднегодовая), человек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19 431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20 054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Коэффициент естественного прироста населения </a:t>
                      </a:r>
                    </a:p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(на 1000 человек)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на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1,5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Коэффициент рождаемости (на 1000 человек) 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на   0,6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Коэффициент смертности (на 1000 человек) 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убыль на 2,8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930" y="4781587"/>
            <a:ext cx="248427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9784" y="4581353"/>
            <a:ext cx="3048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1609" y="4708728"/>
            <a:ext cx="2520280" cy="180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22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1110" y="90872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ПОКАЗАТЕЛИ СОЦИАЛЬНО-ЭКОНОМИЧЕСКОГО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0289" y="1317337"/>
            <a:ext cx="3696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99C34"/>
                </a:solidFill>
                <a:latin typeface="Times New Roman" pitchFamily="18" charset="0"/>
                <a:cs typeface="Times New Roman" pitchFamily="18" charset="0"/>
              </a:rPr>
              <a:t>ЭКОНОМИЧЕСКОЕ РАЗВИТИЕ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344959"/>
              </p:ext>
            </p:extLst>
          </p:nvPr>
        </p:nvGraphicFramePr>
        <p:xfrm>
          <a:off x="827584" y="1686669"/>
          <a:ext cx="7909364" cy="4968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8"/>
                <a:gridCol w="792088"/>
                <a:gridCol w="792088"/>
                <a:gridCol w="8525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всего, млрд. руб. в ценах соответствующих лет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в 2,7 раз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Добыча полезных ископаемых, млрд. рублей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в 2,6 раз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Обрабатывающее производство, млрд. рублей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Производство и распределение электроэнергии, газа и воды, млн. рублей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 в основной капитал, млрд. 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36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Валовая продукция сельского хозяйства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хозяйствах всех категорий, млн. рублей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756,0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36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розничной торговли в действующих ценах, млн. рублей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227,8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1 818,8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3623">
                <a:tc gridSpan="4"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основных видов промышленной продукции:</a:t>
                      </a:r>
                      <a:endParaRPr lang="ru-RU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36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 нефти,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включая газовый конденсат, млн. тонн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деловой древесины,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тыс.куб.м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650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электроэнергии, млн. кВт. ч.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3 238,8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в 25,6 раз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4976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Производство товарной пищевой рыбной продукции, включая консервы рыбные, тонн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1 914,0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84604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 РАЗВИТИЯ</a:t>
            </a:r>
          </a:p>
          <a:p>
            <a:pPr algn="ctr"/>
            <a:endParaRPr lang="ru-RU" sz="900" b="1" dirty="0">
              <a:solidFill>
                <a:srgbClr val="1426A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399C34"/>
                </a:solidFill>
                <a:latin typeface="Times New Roman" pitchFamily="18" charset="0"/>
                <a:cs typeface="Times New Roman" pitchFamily="18" charset="0"/>
              </a:rPr>
              <a:t>АГРОПРОМЫШЛЕННЫЙ КОМПЛЕКС</a:t>
            </a:r>
            <a:r>
              <a:rPr lang="ru-RU" i="1" dirty="0" smtClean="0">
                <a:solidFill>
                  <a:srgbClr val="1426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1426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484267"/>
              </p:ext>
            </p:extLst>
          </p:nvPr>
        </p:nvGraphicFramePr>
        <p:xfrm>
          <a:off x="827584" y="1700808"/>
          <a:ext cx="7992888" cy="3631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/>
                <a:gridCol w="864096"/>
                <a:gridCol w="864096"/>
                <a:gridCol w="648072"/>
              </a:tblGrid>
              <a:tr h="56857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 год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построенных (реконструированных) сельскохозяйственных объектов, единиц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крестьянских фермерских хозяйств и сельскохозяйственных предприятий, единиц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личных подсобных хозяйств, единиц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Поголовье сельскохозяйственных животных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хозяйствах всех категорий, голов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4 598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384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Валовой сбор овощей с учетом населения, тонн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10 187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10 739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Производство скота и птицы на убой, с учетом населения (в живом весе), тонн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Производство молока, с учетом населения (валовой надой), тонн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4 972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5 648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1557" y="5385038"/>
            <a:ext cx="2262835" cy="144000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softEdge rad="101600"/>
          </a:effectLst>
        </p:spPr>
      </p:pic>
      <p:pic>
        <p:nvPicPr>
          <p:cNvPr id="5" name="Рисунок 4" descr="Рисунок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6625" y="5385038"/>
            <a:ext cx="2159092" cy="14400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6" name="Picture 3" descr="Z:\Сельхоз\All\НПА\Товары земли Югорской\Картинки для плакатов\Хрюшки\bb1326-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385038"/>
            <a:ext cx="2133554" cy="1440000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84604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dirty="0"/>
          </a:p>
          <a:p>
            <a:pPr algn="ctr"/>
            <a:endParaRPr lang="ru-RU" sz="900" b="1" dirty="0">
              <a:solidFill>
                <a:srgbClr val="1426A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399C34"/>
                </a:solidFill>
                <a:latin typeface="Times New Roman" pitchFamily="18" charset="0"/>
                <a:cs typeface="Times New Roman" pitchFamily="18" charset="0"/>
              </a:rPr>
              <a:t>МАЛОЕ ПРЕДПРИНИМАТЕЛЬСТВО</a:t>
            </a:r>
            <a:endParaRPr lang="ru-RU" b="1" dirty="0">
              <a:solidFill>
                <a:srgbClr val="1426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277137"/>
              </p:ext>
            </p:extLst>
          </p:nvPr>
        </p:nvGraphicFramePr>
        <p:xfrm>
          <a:off x="966443" y="1772816"/>
          <a:ext cx="7848872" cy="228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864096"/>
                <a:gridCol w="936104"/>
                <a:gridCol w="720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  Количество малых и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микропредприятий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, единиц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  Количество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индивидуальных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предпринимателей, человек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  Среднесписочная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численность работников, занятых в сфере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малого</a:t>
                      </a:r>
                    </a:p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  предпринимательства, человек                                                                                   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  Оборот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малых и средних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предприятий, млн.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1 102,9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1 316,9,0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малых и средних предприятий в общем обороте,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5204" y="4509120"/>
            <a:ext cx="2265040" cy="1840345"/>
          </a:xfrm>
          <a:prstGeom prst="rect">
            <a:avLst/>
          </a:prstGeom>
          <a:noFill/>
          <a:ln w="9525">
            <a:solidFill>
              <a:prstClr val="black">
                <a:lumMod val="75000"/>
                <a:lumOff val="25000"/>
              </a:prstClr>
            </a:solidFill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082" y="4509120"/>
            <a:ext cx="2717647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67" y="4509120"/>
            <a:ext cx="2710588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80728"/>
            <a:ext cx="84604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ПОКАЗАТЕЛИ СОЦИАЛЬНО-ЭКОНОМИЧЕСКОГО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dirty="0"/>
          </a:p>
          <a:p>
            <a:pPr algn="ctr"/>
            <a:endParaRPr lang="ru-RU" sz="900" b="1" dirty="0" smtClean="0">
              <a:solidFill>
                <a:srgbClr val="1426A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399C34"/>
                </a:solidFill>
                <a:latin typeface="Times New Roman" pitchFamily="18" charset="0"/>
                <a:cs typeface="Times New Roman" pitchFamily="18" charset="0"/>
              </a:rPr>
              <a:t>УРОВЕНЬ ЖИЗНИ НАСЕЛЕНИЯ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811694"/>
              </p:ext>
            </p:extLst>
          </p:nvPr>
        </p:nvGraphicFramePr>
        <p:xfrm>
          <a:off x="899592" y="2042557"/>
          <a:ext cx="7956376" cy="257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  <a:gridCol w="936104"/>
                <a:gridCol w="936104"/>
                <a:gridCol w="8995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 год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Начисленная среднемесячная номинальная заработная плата одного работающего по крупным и средним предприятиям, рублей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43 567,8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851,8 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Реальный размер среднемесячной заработной платы,  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размер дохода пенсионера (на конец года), рублей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11 519,0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15 298,1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132,8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Инфляция, 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Величина прожиточного минимума в среднем на душу населения, рублей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8 807,0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10 818,0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122,8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725144"/>
            <a:ext cx="2448272" cy="178259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7924" y="4869160"/>
            <a:ext cx="2232248" cy="16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890933"/>
            <a:ext cx="2160000" cy="16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80728"/>
            <a:ext cx="84604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ПОКАЗАТЕЛИ СОЦИАЛЬНО-ЭКОНОМИЧЕСКОГО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dirty="0"/>
          </a:p>
          <a:p>
            <a:pPr algn="ctr"/>
            <a:endParaRPr lang="ru-RU" sz="900" b="1" dirty="0" smtClean="0">
              <a:solidFill>
                <a:srgbClr val="1426A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399C34"/>
                </a:solidFill>
                <a:latin typeface="Times New Roman" pitchFamily="18" charset="0"/>
                <a:cs typeface="Times New Roman" pitchFamily="18" charset="0"/>
              </a:rPr>
              <a:t>СТРОИТЕЛЬСТВО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947335"/>
              </p:ext>
            </p:extLst>
          </p:nvPr>
        </p:nvGraphicFramePr>
        <p:xfrm>
          <a:off x="899592" y="1700808"/>
          <a:ext cx="7956376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/>
                <a:gridCol w="864096"/>
                <a:gridCol w="936104"/>
                <a:gridCol w="7555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 год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выполненных работ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виду деятельности «строительство», млн. рублей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3 624,2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3 356,1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действие производственных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помещений, зданий нежилого назначения, социальной сферы, единиц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жилья, кв. метров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9 035,0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907,0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ветхого жилья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общего жилого фонда, 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помещениях, % 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жилых помещений, приходящаяся в среднем на одного жителя, кв. метров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G:\Социальные объекты и объекты строительства района\Ярки Жилые дома (2)_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047459"/>
            <a:ext cx="2681038" cy="18002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2196" y="5187551"/>
            <a:ext cx="2164409" cy="152001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glow rad="863600">
              <a:schemeClr val="bg1">
                <a:lumMod val="85000"/>
                <a:alpha val="40000"/>
              </a:schemeClr>
            </a:glow>
            <a:softEdge rad="88900"/>
          </a:effectLst>
        </p:spPr>
      </p:pic>
      <p:pic>
        <p:nvPicPr>
          <p:cNvPr id="6" name="Рисунок 5" descr="Z:\Комитет (доступ на редактирование у Председателя), у остальных режим чтения, копирования\Презентации\2012\Исполнение программ (Дума 12.09.2012)\Фото\ФСК п. Горноправдинск..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7601" y="5047459"/>
            <a:ext cx="2842802" cy="1800200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03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3716</TotalTime>
  <Words>1534</Words>
  <Application>Microsoft Office PowerPoint</Application>
  <PresentationFormat>Экран (4:3)</PresentationFormat>
  <Paragraphs>394</Paragraphs>
  <Slides>16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ОБЪЕМА ИНВЕСТИЦИЙ В ОСНОВНОЙ КАПИТАЛ</vt:lpstr>
      <vt:lpstr>ИНВЕСТИЦИОННЫЙ КЛИМАТ </vt:lpstr>
      <vt:lpstr>Презентация PowerPoint</vt:lpstr>
      <vt:lpstr> ВЫВОД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wadim</dc:creator>
  <cp:lastModifiedBy>Куклина В.В.</cp:lastModifiedBy>
  <cp:revision>311</cp:revision>
  <cp:lastPrinted>2014-12-11T07:54:16Z</cp:lastPrinted>
  <dcterms:created xsi:type="dcterms:W3CDTF">2010-11-18T12:08:53Z</dcterms:created>
  <dcterms:modified xsi:type="dcterms:W3CDTF">2014-12-11T09:18:24Z</dcterms:modified>
</cp:coreProperties>
</file>